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4"/>
    <p:sldMasterId id="2147483773" r:id="rId5"/>
  </p:sldMasterIdLst>
  <p:sldIdLst>
    <p:sldId id="257" r:id="rId6"/>
    <p:sldId id="259" r:id="rId7"/>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8" autoAdjust="0"/>
    <p:restoredTop sz="94660"/>
  </p:normalViewPr>
  <p:slideViewPr>
    <p:cSldViewPr snapToGrid="0">
      <p:cViewPr varScale="1">
        <p:scale>
          <a:sx n="71" d="100"/>
          <a:sy n="71" d="100"/>
        </p:scale>
        <p:origin x="1761" y="51"/>
      </p:cViewPr>
      <p:guideLst>
        <p:guide orient="horz" pos="2880"/>
        <p:guide pos="216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AF3EE-50D1-4E75-84C9-45E6432D4B7E}"/>
              </a:ext>
            </a:extLst>
          </p:cNvPr>
          <p:cNvSpPr>
            <a:spLocks noGrp="1"/>
          </p:cNvSpPr>
          <p:nvPr>
            <p:ph type="ctrTitle"/>
          </p:nvPr>
        </p:nvSpPr>
        <p:spPr>
          <a:xfrm>
            <a:off x="857250" y="1496484"/>
            <a:ext cx="5143500" cy="3183467"/>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061340D-22BF-40EE-961F-32ECDD195A3D}"/>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4603663-4C7A-4AE1-8A57-64CABA8F6DAA}"/>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77065EB6-670C-4F0A-AD5D-6B82206E5A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662EE8-C728-4E6A-B165-825506B69CE8}"/>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29754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ECCE6F-3C82-4380-8641-A3555E8BB28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5C6F9F-2BA7-49FE-BD84-4731CA40012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8A5A96-163E-4657-BB2F-CC475D7B261A}"/>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346DD0BD-F3A8-4D3E-A98B-4572256D4F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4138A8-8CEE-42A3-9102-1D16DEE65706}"/>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225864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FC46E3E-BF3E-4257-8D49-B121E4781C28}"/>
              </a:ext>
            </a:extLst>
          </p:cNvPr>
          <p:cNvSpPr>
            <a:spLocks noGrp="1"/>
          </p:cNvSpPr>
          <p:nvPr>
            <p:ph type="title" orient="vert"/>
          </p:nvPr>
        </p:nvSpPr>
        <p:spPr>
          <a:xfrm>
            <a:off x="4907756" y="486834"/>
            <a:ext cx="1478756" cy="77491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5BCAD9-9B2F-4393-A3FE-6E195E222C2A}"/>
              </a:ext>
            </a:extLst>
          </p:cNvPr>
          <p:cNvSpPr>
            <a:spLocks noGrp="1"/>
          </p:cNvSpPr>
          <p:nvPr>
            <p:ph type="body" orient="vert" idx="1"/>
          </p:nvPr>
        </p:nvSpPr>
        <p:spPr>
          <a:xfrm>
            <a:off x="471487" y="486834"/>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13C6F-B9F5-4BAD-BA61-DFD9D7081BFE}"/>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AAFB6756-64B6-4B76-A337-13768C0F2A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FF408D-4E04-48CE-A3A0-CC45B6EE5DDB}"/>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62001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6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36464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9941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973896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06106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9393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03AE75-3ACD-42E2-8800-7B7404974A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DCB00A-D932-424B-AFC3-18435326B81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E8A152-E0E7-4627-B041-EEF52D84F28C}"/>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DA820683-7064-4CEE-A5F3-EC0E672AB6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492B2D-FD5E-4B80-B5F6-3DE5A4834BA2}"/>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7689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11BD8F-8E6E-4CE9-B079-75A75ED57AAD}"/>
              </a:ext>
            </a:extLst>
          </p:cNvPr>
          <p:cNvSpPr>
            <a:spLocks noGrp="1"/>
          </p:cNvSpPr>
          <p:nvPr>
            <p:ph type="title"/>
          </p:nvPr>
        </p:nvSpPr>
        <p:spPr>
          <a:xfrm>
            <a:off x="467916" y="2279652"/>
            <a:ext cx="5915025" cy="3803649"/>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716B02-AAE2-40C0-B684-21EC73E00D9F}"/>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58B3508-0277-4637-9D4C-3E29C0C54F6F}"/>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5" name="フッター プレースホルダー 4">
            <a:extLst>
              <a:ext uri="{FF2B5EF4-FFF2-40B4-BE49-F238E27FC236}">
                <a16:creationId xmlns:a16="http://schemas.microsoft.com/office/drawing/2014/main" id="{9A6014EE-E44C-4440-A6EE-7CDED81361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C6A218-0576-4964-831F-CE515B9BF980}"/>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1065188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60DAAC-BA98-4D26-AB6C-A06DA72B451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6BDD78-F20F-4F29-B640-B79F0A28D1AA}"/>
              </a:ext>
            </a:extLst>
          </p:cNvPr>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5A5F1D7-FEBB-4959-A123-2B82CE577063}"/>
              </a:ext>
            </a:extLst>
          </p:cNvPr>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C93C45A-4117-4F3C-B655-D6998AFB3E16}"/>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67214DF1-2999-495E-A713-AB794E09C8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BB24E1-9E8D-4742-98E3-652BD7E5B559}"/>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840082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52ADF3-6780-4964-840F-D31B231EA92E}"/>
              </a:ext>
            </a:extLst>
          </p:cNvPr>
          <p:cNvSpPr>
            <a:spLocks noGrp="1"/>
          </p:cNvSpPr>
          <p:nvPr>
            <p:ph type="title"/>
          </p:nvPr>
        </p:nvSpPr>
        <p:spPr>
          <a:xfrm>
            <a:off x="472381" y="486834"/>
            <a:ext cx="5915025" cy="176741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2BAD461-C5B5-4087-9362-21718D77ACB1}"/>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EBA7FF5-5C21-4ED1-9510-F637F7AB88FF}"/>
              </a:ext>
            </a:extLst>
          </p:cNvPr>
          <p:cNvSpPr>
            <a:spLocks noGrp="1"/>
          </p:cNvSpPr>
          <p:nvPr>
            <p:ph sz="half" idx="2"/>
          </p:nvPr>
        </p:nvSpPr>
        <p:spPr>
          <a:xfrm>
            <a:off x="472381" y="3340100"/>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0137DD9-F1E3-48CF-9260-89D461A03692}"/>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AA2E076-FDF3-4839-9841-29A93C9DC7E1}"/>
              </a:ext>
            </a:extLst>
          </p:cNvPr>
          <p:cNvSpPr>
            <a:spLocks noGrp="1"/>
          </p:cNvSpPr>
          <p:nvPr>
            <p:ph sz="quarter" idx="4"/>
          </p:nvPr>
        </p:nvSpPr>
        <p:spPr>
          <a:xfrm>
            <a:off x="3471863" y="3340100"/>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67CF2E3-3FA3-4D92-A455-C390BCBFC102}"/>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8" name="フッター プレースホルダー 7">
            <a:extLst>
              <a:ext uri="{FF2B5EF4-FFF2-40B4-BE49-F238E27FC236}">
                <a16:creationId xmlns:a16="http://schemas.microsoft.com/office/drawing/2014/main" id="{FCCF6D5F-25B0-4E3B-BBF9-66322678E81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46462EA-D574-4834-B1F6-91E925FD55D4}"/>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367633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A6B3BE-974E-43AD-B321-F006DB9C4E2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05AD66B-9FA5-472A-99CC-C55921F3A351}"/>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4" name="フッター プレースホルダー 3">
            <a:extLst>
              <a:ext uri="{FF2B5EF4-FFF2-40B4-BE49-F238E27FC236}">
                <a16:creationId xmlns:a16="http://schemas.microsoft.com/office/drawing/2014/main" id="{7F1BBE10-5E19-4719-AC78-2D95817EB48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FDF206C-B421-4A72-AC91-1022D6F34E8F}"/>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423284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DFCD06-3E95-4A81-8EA1-4162F98BF5D7}"/>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3" name="フッター プレースホルダー 2">
            <a:extLst>
              <a:ext uri="{FF2B5EF4-FFF2-40B4-BE49-F238E27FC236}">
                <a16:creationId xmlns:a16="http://schemas.microsoft.com/office/drawing/2014/main" id="{A8FCE3AC-E866-4C0D-9FAC-876E543AC8E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DB8D62C-8C34-494E-BDF8-D83918DDF2FB}"/>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1066533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C53E14-19AD-426A-8B7C-4D71B13B16F7}"/>
              </a:ext>
            </a:extLst>
          </p:cNvPr>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8457BC-0311-4EB5-92C1-BC29D9E054A0}"/>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E84E5C1-AC49-4B0D-ADF0-710768BBEA4D}"/>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92EAC4-FC3F-4162-8E42-24201B7903F6}"/>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08716168-7D9F-48C3-987D-6B85D093AF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D8C7B8-A56A-49E1-B32D-B53C2199A198}"/>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358609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25C2A1-B058-45E2-8377-974CA2DA42C9}"/>
              </a:ext>
            </a:extLst>
          </p:cNvPr>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105683E-1762-4E72-BE3F-B2FE3E72758F}"/>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004884F9-061F-4268-AC4B-A9674993E0ED}"/>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731616-E0A0-4216-8834-AD4BDEFA18AE}"/>
              </a:ext>
            </a:extLst>
          </p:cNvPr>
          <p:cNvSpPr>
            <a:spLocks noGrp="1"/>
          </p:cNvSpPr>
          <p:nvPr>
            <p:ph type="dt" sz="half" idx="10"/>
          </p:nvPr>
        </p:nvSpPr>
        <p:spPr/>
        <p:txBody>
          <a:bodyPr/>
          <a:lstStyle/>
          <a:p>
            <a:fld id="{7A33F40C-F95F-4C9B-B1A6-C25C327E56D3}" type="datetimeFigureOut">
              <a:rPr kumimoji="1" lang="ja-JP" altLang="en-US" smtClean="0"/>
              <a:t>2024/10/24</a:t>
            </a:fld>
            <a:endParaRPr kumimoji="1" lang="ja-JP" altLang="en-US"/>
          </a:p>
        </p:txBody>
      </p:sp>
      <p:sp>
        <p:nvSpPr>
          <p:cNvPr id="6" name="フッター プレースホルダー 5">
            <a:extLst>
              <a:ext uri="{FF2B5EF4-FFF2-40B4-BE49-F238E27FC236}">
                <a16:creationId xmlns:a16="http://schemas.microsoft.com/office/drawing/2014/main" id="{A6E27D89-4341-423A-86C1-4D901FB5CBF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A01CB7-FDB7-4DC1-AC3D-9D43FE767B35}"/>
              </a:ext>
            </a:extLst>
          </p:cNvPr>
          <p:cNvSpPr>
            <a:spLocks noGrp="1"/>
          </p:cNvSpPr>
          <p:nvPr>
            <p:ph type="sldNum" sz="quarter" idx="12"/>
          </p:nvPr>
        </p:nvSpPr>
        <p:spPr/>
        <p:txBody>
          <a:bodyPr/>
          <a:lstStyle/>
          <a:p>
            <a:fld id="{04F58C1F-14C0-4EE5-B0CD-6DA39A9DA986}" type="slidenum">
              <a:rPr kumimoji="1" lang="ja-JP" altLang="en-US" smtClean="0"/>
              <a:t>‹#›</a:t>
            </a:fld>
            <a:endParaRPr kumimoji="1" lang="ja-JP" altLang="en-US"/>
          </a:p>
        </p:txBody>
      </p:sp>
    </p:spTree>
    <p:extLst>
      <p:ext uri="{BB962C8B-B14F-4D97-AF65-F5344CB8AC3E}">
        <p14:creationId xmlns:p14="http://schemas.microsoft.com/office/powerpoint/2010/main" val="394410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81E4FA9-7BB6-4BB5-827E-EB4E07BD213D}"/>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8116AF-B65E-455C-A135-F7444996E0DF}"/>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F8894E-2DC7-4CDB-94A6-27EC78D9F704}"/>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1D8BD707-D9CF-40AE-B4C6-C98DA3205C09}" type="datetimeFigureOut">
              <a:rPr lang="en-US" smtClean="0"/>
              <a:t>10/24/2024</a:t>
            </a:fld>
            <a:endParaRPr lang="en-US"/>
          </a:p>
        </p:txBody>
      </p:sp>
      <p:sp>
        <p:nvSpPr>
          <p:cNvPr id="5" name="フッター プレースホルダー 4">
            <a:extLst>
              <a:ext uri="{FF2B5EF4-FFF2-40B4-BE49-F238E27FC236}">
                <a16:creationId xmlns:a16="http://schemas.microsoft.com/office/drawing/2014/main" id="{EC7715A7-16D9-4893-B745-236E06B864E2}"/>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EB87519F-0250-49AC-9445-1431C198BA83}"/>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2025911068"/>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365760"/>
            <a:ext cx="6172200" cy="14630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103120"/>
            <a:ext cx="61722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8503920"/>
            <a:ext cx="219456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10/24/2024</a:t>
            </a:fld>
            <a:endParaRPr lang="en-US"/>
          </a:p>
        </p:txBody>
      </p:sp>
      <p:sp>
        <p:nvSpPr>
          <p:cNvPr id="6" name="Holder 6"/>
          <p:cNvSpPr>
            <a:spLocks noGrp="1"/>
          </p:cNvSpPr>
          <p:nvPr>
            <p:ph type="sldNum" sz="quarter" idx="7"/>
          </p:nvPr>
        </p:nvSpPr>
        <p:spPr>
          <a:xfrm>
            <a:off x="4937760" y="8503920"/>
            <a:ext cx="157734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0295014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t-pharma-jp.zoom.us/webinar/register/WN_U8Gi9BOfR9qub4Dq61bWsQ" TargetMode="Externa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A1BE30C5-6CE5-46FD-ADA8-A1988104A9CD}"/>
              </a:ext>
            </a:extLst>
          </p:cNvPr>
          <p:cNvSpPr/>
          <p:nvPr/>
        </p:nvSpPr>
        <p:spPr>
          <a:xfrm>
            <a:off x="309559" y="3915335"/>
            <a:ext cx="6322226" cy="138723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BCF7EB3D-79F9-4905-B6D8-38D952B3E257}"/>
              </a:ext>
            </a:extLst>
          </p:cNvPr>
          <p:cNvSpPr/>
          <p:nvPr/>
        </p:nvSpPr>
        <p:spPr>
          <a:xfrm>
            <a:off x="354813" y="80363"/>
            <a:ext cx="6238874" cy="607376"/>
          </a:xfrm>
          <a:prstGeom prst="rect">
            <a:avLst/>
          </a:prstGeom>
          <a:solidFill>
            <a:srgbClr val="FF9900"/>
          </a:solidFill>
          <a:ln w="25400" cap="flat" cmpd="sng" algn="ctr">
            <a:solidFill>
              <a:srgbClr val="FF9900"/>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marL="0" marR="0" lvl="0" indent="0" algn="ctr" defTabSz="685783" rtl="0" eaLnBrk="1" fontAlgn="auto" latinLnBrk="0" hangingPunct="1">
              <a:lnSpc>
                <a:spcPct val="75000"/>
              </a:lnSpc>
              <a:spcBef>
                <a:spcPts val="0"/>
              </a:spcBef>
              <a:spcAft>
                <a:spcPts val="0"/>
              </a:spcAft>
              <a:buClrTx/>
              <a:buSzTx/>
              <a:buFontTx/>
              <a:buNone/>
              <a:tabLst/>
              <a:defRPr/>
            </a:pPr>
            <a:r>
              <a:rPr kumimoji="0" lang="ja-JP" altLang="en-US" sz="2400" b="1" i="0" u="none" strike="noStrike" kern="1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Times New Roman" panose="02020603050405020304" pitchFamily="18" charset="0"/>
              </a:rPr>
              <a:t>東京都耳鼻咽喉科医会学術講演会・講習会</a:t>
            </a:r>
            <a:endParaRPr kumimoji="0" lang="ja-JP" altLang="en-US" sz="1050" b="1" i="0" u="none" strike="noStrike" kern="1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7322D85D-D6D7-45C1-82E0-F11789FB50A9}"/>
              </a:ext>
            </a:extLst>
          </p:cNvPr>
          <p:cNvSpPr txBox="1"/>
          <p:nvPr/>
        </p:nvSpPr>
        <p:spPr>
          <a:xfrm>
            <a:off x="1789937" y="8796753"/>
            <a:ext cx="3411479"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共催：東京都耳鼻咽喉科医会　田辺三菱製薬株式会社</a:t>
            </a:r>
          </a:p>
        </p:txBody>
      </p:sp>
      <p:sp>
        <p:nvSpPr>
          <p:cNvPr id="3" name="テキスト ボックス 2">
            <a:extLst>
              <a:ext uri="{FF2B5EF4-FFF2-40B4-BE49-F238E27FC236}">
                <a16:creationId xmlns:a16="http://schemas.microsoft.com/office/drawing/2014/main" id="{E14CD3B0-D3A2-42E8-A952-CEDA57248BF9}"/>
              </a:ext>
            </a:extLst>
          </p:cNvPr>
          <p:cNvSpPr txBox="1"/>
          <p:nvPr/>
        </p:nvSpPr>
        <p:spPr>
          <a:xfrm>
            <a:off x="2115462" y="2191894"/>
            <a:ext cx="484184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座長</a:t>
            </a:r>
            <a:r>
              <a:rPr kumimoji="1" lang="zh-CN"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：東京都耳鼻咽喉科医会　学術担当理事　</a:t>
            </a:r>
            <a:r>
              <a:rPr kumimoji="1" lang="ja-JP" altLang="en-US" sz="1600" b="1" i="0" u="none" strike="noStrike" kern="1200" cap="none" spc="0" normalizeH="0" baseline="0" noProof="0" dirty="0">
                <a:ln>
                  <a:noFill/>
                </a:ln>
                <a:solidFill>
                  <a:srgbClr val="2D2E2F"/>
                </a:solidFill>
                <a:effectLst/>
                <a:uLnTx/>
                <a:uFillTx/>
                <a:latin typeface="メイリオ" panose="020B0604030504040204" pitchFamily="50" charset="-128"/>
                <a:ea typeface="メイリオ" panose="020B0604030504040204" pitchFamily="50" charset="-128"/>
                <a:cs typeface="+mn-cs"/>
              </a:rPr>
              <a:t>苦瓜 知彦</a:t>
            </a:r>
            <a:r>
              <a:rPr kumimoji="1" lang="zh-CN"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先生</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a:extLst>
              <a:ext uri="{FF2B5EF4-FFF2-40B4-BE49-F238E27FC236}">
                <a16:creationId xmlns:a16="http://schemas.microsoft.com/office/drawing/2014/main" id="{FD7B1FFF-B113-4FA3-901E-52213A678F9B}"/>
              </a:ext>
            </a:extLst>
          </p:cNvPr>
          <p:cNvCxnSpPr>
            <a:cxnSpLocks/>
          </p:cNvCxnSpPr>
          <p:nvPr/>
        </p:nvCxnSpPr>
        <p:spPr>
          <a:xfrm>
            <a:off x="309559" y="8670256"/>
            <a:ext cx="6238873" cy="0"/>
          </a:xfrm>
          <a:prstGeom prst="line">
            <a:avLst/>
          </a:prstGeom>
          <a:noFill/>
          <a:ln w="25400" cap="flat" cmpd="sng" algn="ctr">
            <a:solidFill>
              <a:schemeClr val="accent2"/>
            </a:solidFill>
            <a:prstDash val="solid"/>
          </a:ln>
          <a:effectLst>
            <a:innerShdw blurRad="114300">
              <a:prstClr val="black"/>
            </a:innerShdw>
          </a:effectLst>
        </p:spPr>
      </p:cxnSp>
      <p:sp>
        <p:nvSpPr>
          <p:cNvPr id="11" name="テキスト ボックス 10">
            <a:extLst>
              <a:ext uri="{FF2B5EF4-FFF2-40B4-BE49-F238E27FC236}">
                <a16:creationId xmlns:a16="http://schemas.microsoft.com/office/drawing/2014/main" id="{AE7A608B-213B-4EBF-86EE-218E59C40957}"/>
              </a:ext>
            </a:extLst>
          </p:cNvPr>
          <p:cNvSpPr txBox="1"/>
          <p:nvPr/>
        </p:nvSpPr>
        <p:spPr>
          <a:xfrm>
            <a:off x="1563332" y="2547753"/>
            <a:ext cx="1202531"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17:10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18:10</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8A74891B-0ADC-4848-B1A2-5FF71F4BCBE1}"/>
              </a:ext>
            </a:extLst>
          </p:cNvPr>
          <p:cNvSpPr txBox="1"/>
          <p:nvPr/>
        </p:nvSpPr>
        <p:spPr>
          <a:xfrm>
            <a:off x="99722" y="2876979"/>
            <a:ext cx="6288613"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頭頸部癌治療の最近のトピックスと今後の展望</a:t>
            </a:r>
            <a:r>
              <a:rPr kumimoji="0" lang="ja-JP"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ja-JP"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05C8C24E-CDF3-4E59-9A0F-95AB9F9F379B}"/>
              </a:ext>
            </a:extLst>
          </p:cNvPr>
          <p:cNvSpPr txBox="1"/>
          <p:nvPr/>
        </p:nvSpPr>
        <p:spPr>
          <a:xfrm>
            <a:off x="3624549" y="3237362"/>
            <a:ext cx="2923883" cy="523220"/>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昭和大学　頭頸部腫瘍センター　教授</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福島 啓文</a:t>
            </a:r>
            <a:r>
              <a:rPr kumimoji="0" lang="ja-JP"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先生</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61200D81-42F9-4565-A8A6-E47A3E597653}"/>
              </a:ext>
            </a:extLst>
          </p:cNvPr>
          <p:cNvSpPr txBox="1"/>
          <p:nvPr/>
        </p:nvSpPr>
        <p:spPr>
          <a:xfrm>
            <a:off x="1551763" y="5638308"/>
            <a:ext cx="1202531"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18:10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19:10</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9" name="テキスト ボックス 18">
            <a:extLst>
              <a:ext uri="{FF2B5EF4-FFF2-40B4-BE49-F238E27FC236}">
                <a16:creationId xmlns:a16="http://schemas.microsoft.com/office/drawing/2014/main" id="{FC03E756-EC2A-4319-B2C5-59893CACC0D0}"/>
              </a:ext>
            </a:extLst>
          </p:cNvPr>
          <p:cNvSpPr txBox="1"/>
          <p:nvPr/>
        </p:nvSpPr>
        <p:spPr>
          <a:xfrm>
            <a:off x="354813" y="5968656"/>
            <a:ext cx="6001399"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未曽有の気候変動とめまい、アレルギー性鼻炎</a:t>
            </a:r>
            <a:r>
              <a:rPr kumimoji="0" lang="ja-JP"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0" name="テキスト ボックス 19">
            <a:extLst>
              <a:ext uri="{FF2B5EF4-FFF2-40B4-BE49-F238E27FC236}">
                <a16:creationId xmlns:a16="http://schemas.microsoft.com/office/drawing/2014/main" id="{93C0C96A-8CAB-4E70-AA34-A06421733A02}"/>
              </a:ext>
            </a:extLst>
          </p:cNvPr>
          <p:cNvSpPr txBox="1"/>
          <p:nvPr/>
        </p:nvSpPr>
        <p:spPr>
          <a:xfrm>
            <a:off x="-27484" y="6428886"/>
            <a:ext cx="6575916" cy="523220"/>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ja-JP" sz="1200" b="0" i="0" u="none" strike="noStrike" kern="100" cap="none" spc="0" normalizeH="0" baseline="0" noProof="0" dirty="0">
                <a:ln>
                  <a:noFill/>
                </a:ln>
                <a:solidFill>
                  <a:prstClr val="black"/>
                </a:solidFill>
                <a:effectLst/>
                <a:uLnTx/>
                <a:uFillTx/>
                <a:latin typeface="游ゴシック" panose="020B0400000000000000" pitchFamily="50" charset="-128"/>
                <a:ea typeface="Meiryo UI" panose="020B0604030504040204" pitchFamily="50" charset="-128"/>
                <a:cs typeface="Times New Roman" panose="02020603050405020304" pitchFamily="18" charset="0"/>
              </a:rPr>
              <a:t>日本大学医学部　耳鼻咽喉・頭頸部外科学分野</a:t>
            </a:r>
            <a:r>
              <a:rPr kumimoji="0" lang="ja-JP" altLang="en-US" sz="1200" b="0" i="0" u="none" strike="noStrike" kern="100" cap="none" spc="0" normalizeH="0" baseline="0" noProof="0" dirty="0">
                <a:ln>
                  <a:noFill/>
                </a:ln>
                <a:solidFill>
                  <a:prstClr val="black"/>
                </a:solidFill>
                <a:effectLst/>
                <a:uLnTx/>
                <a:uFillTx/>
                <a:latin typeface="游ゴシック" panose="020B0400000000000000" pitchFamily="50" charset="-128"/>
                <a:ea typeface="Meiryo UI" panose="020B0604030504040204" pitchFamily="50" charset="-128"/>
                <a:cs typeface="Times New Roman" panose="02020603050405020304" pitchFamily="18" charset="0"/>
              </a:rPr>
              <a:t>　</a:t>
            </a:r>
            <a:r>
              <a:rPr kumimoji="1" lang="ja-JP" altLang="en-US" sz="1200" b="0"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診療准教授　</a:t>
            </a:r>
            <a:endParaRPr kumimoji="1" lang="en-US" altLang="ja-JP" sz="1200" b="0"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Meiryo UI" panose="020B0604030504040204" pitchFamily="50" charset="-128"/>
                <a:cs typeface="Times New Roman" panose="02020603050405020304" pitchFamily="18" charset="0"/>
              </a:rPr>
              <a:t>野村</a:t>
            </a:r>
            <a:r>
              <a:rPr kumimoji="0" lang="ja-JP"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Times New Roman" panose="02020603050405020304" pitchFamily="18" charset="0"/>
              </a:rPr>
              <a:t> </a:t>
            </a:r>
            <a:r>
              <a:rPr kumimoji="0" lang="ja-JP"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Meiryo UI" panose="020B0604030504040204" pitchFamily="50" charset="-128"/>
                <a:cs typeface="Times New Roman" panose="02020603050405020304" pitchFamily="18" charset="0"/>
              </a:rPr>
              <a:t>泰之</a:t>
            </a:r>
            <a:r>
              <a:rPr kumimoji="0" lang="ja-JP"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Times New Roman" panose="02020603050405020304" pitchFamily="18" charset="0"/>
              </a:rPr>
              <a:t> </a:t>
            </a:r>
            <a:r>
              <a:rPr kumimoji="0" lang="ja-JP" altLang="ja-JP" sz="1600" b="1" i="0" u="none" strike="noStrike" kern="1200" cap="none" spc="0" normalizeH="0" baseline="0" noProof="0" dirty="0">
                <a:ln>
                  <a:noFill/>
                </a:ln>
                <a:solidFill>
                  <a:prstClr val="black"/>
                </a:solidFill>
                <a:effectLst/>
                <a:uLnTx/>
                <a:uFillTx/>
                <a:latin typeface="游ゴシック" panose="020B0400000000000000" pitchFamily="50" charset="-128"/>
                <a:ea typeface="Meiryo UI" panose="020B0604030504040204" pitchFamily="50" charset="-128"/>
                <a:cs typeface="Times New Roman" panose="02020603050405020304" pitchFamily="18" charset="0"/>
              </a:rPr>
              <a:t>先生</a:t>
            </a:r>
            <a:endParaRPr kumimoji="1" lang="ja-JP" altLang="en-US" sz="900" b="1"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5" name="四角形: 角を丸くする 24">
            <a:extLst>
              <a:ext uri="{FF2B5EF4-FFF2-40B4-BE49-F238E27FC236}">
                <a16:creationId xmlns:a16="http://schemas.microsoft.com/office/drawing/2014/main" id="{19247E3E-1291-4440-95E4-44B042988241}"/>
              </a:ext>
            </a:extLst>
          </p:cNvPr>
          <p:cNvSpPr/>
          <p:nvPr/>
        </p:nvSpPr>
        <p:spPr>
          <a:xfrm>
            <a:off x="281770" y="6977688"/>
            <a:ext cx="6347230" cy="133951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5A536FC6-9E3A-49AD-86B9-4573267E3A9A}"/>
              </a:ext>
            </a:extLst>
          </p:cNvPr>
          <p:cNvSpPr txBox="1"/>
          <p:nvPr/>
        </p:nvSpPr>
        <p:spPr>
          <a:xfrm>
            <a:off x="405840" y="6963559"/>
            <a:ext cx="6238873"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抄録</a:t>
            </a:r>
            <a:endPar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2024</a:t>
            </a: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年の日本の夏は史上まれにみる猛暑が記録されました。しかも最近では毎年のように</a:t>
            </a:r>
            <a:endPar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「数十年に一度」という気象情報が連呼されています。はたしてこのまま沸騰化が続くのでしょうか。</a:t>
            </a:r>
            <a:endPar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はたして我々ヒトの身体はそんな未曽有の環境変化に急速に対応できるのでしょうか？</a:t>
            </a:r>
            <a:endPar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幾多の情報が溢れ返る現代社会において、素朴な疑問と科学的エビデンスの狭間から、実地診療ではめまいとアレルギー性鼻炎の動向にいかに実践的に対処すれば良いのでしょう。異常気象における</a:t>
            </a:r>
            <a:endParaRPr kumimoji="0" lang="en-US" altLang="ja-JP" sz="12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気象病</a:t>
            </a: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、温暖化で樹木の生育加速に伴うスギ大量飛散など、一体どう対処すれば良いのでしょうか。</a:t>
            </a:r>
          </a:p>
        </p:txBody>
      </p:sp>
      <p:sp>
        <p:nvSpPr>
          <p:cNvPr id="5" name="四角形: 角を丸くする 4">
            <a:extLst>
              <a:ext uri="{FF2B5EF4-FFF2-40B4-BE49-F238E27FC236}">
                <a16:creationId xmlns:a16="http://schemas.microsoft.com/office/drawing/2014/main" id="{76889876-693E-4648-ABF8-59C2E2866627}"/>
              </a:ext>
            </a:extLst>
          </p:cNvPr>
          <p:cNvSpPr/>
          <p:nvPr/>
        </p:nvSpPr>
        <p:spPr>
          <a:xfrm>
            <a:off x="571500" y="755968"/>
            <a:ext cx="5703570" cy="1093710"/>
          </a:xfrm>
          <a:prstGeom prst="round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marL="0" marR="0" lvl="0" indent="733407" algn="just" defTabSz="685783" rtl="0" eaLnBrk="1" fontAlgn="auto" latinLnBrk="0" hangingPunct="1">
              <a:lnSpc>
                <a:spcPct val="75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000" b="1" i="0" u="sng"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楕円 8">
            <a:extLst>
              <a:ext uri="{FF2B5EF4-FFF2-40B4-BE49-F238E27FC236}">
                <a16:creationId xmlns:a16="http://schemas.microsoft.com/office/drawing/2014/main" id="{F9F168E0-B177-4B79-99FA-B5BF014B6F2A}"/>
              </a:ext>
            </a:extLst>
          </p:cNvPr>
          <p:cNvSpPr/>
          <p:nvPr/>
        </p:nvSpPr>
        <p:spPr>
          <a:xfrm>
            <a:off x="948689" y="856861"/>
            <a:ext cx="738378" cy="412366"/>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日時</a:t>
            </a:r>
          </a:p>
        </p:txBody>
      </p:sp>
      <p:sp>
        <p:nvSpPr>
          <p:cNvPr id="21" name="テキスト ボックス 20">
            <a:extLst>
              <a:ext uri="{FF2B5EF4-FFF2-40B4-BE49-F238E27FC236}">
                <a16:creationId xmlns:a16="http://schemas.microsoft.com/office/drawing/2014/main" id="{0ABD4E28-1D18-415C-89A3-13837794F4E6}"/>
              </a:ext>
            </a:extLst>
          </p:cNvPr>
          <p:cNvSpPr txBox="1"/>
          <p:nvPr/>
        </p:nvSpPr>
        <p:spPr>
          <a:xfrm>
            <a:off x="429025" y="3929349"/>
            <a:ext cx="6238873"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抄録</a:t>
            </a:r>
            <a:endPar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本講演では、頭頸部癌治療における最新の治療法とリハビリテーションを述べます。中咽頭癌に対するロボット支援手術の現状およびその臨床的意義、光免疫療法の可能性、さらに喉頭摘出後のリハビリテーションにおいて、特に</a:t>
            </a:r>
            <a:r>
              <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2022</a:t>
            </a: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年に保険適応となった人工鼻およびボイスプロステーシスの交換手技について詳述します。低侵襲手術が患者の</a:t>
            </a:r>
            <a:r>
              <a:rPr kumimoji="0"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QOL</a:t>
            </a:r>
            <a:r>
              <a:rPr kumimoji="0"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向上にどのように寄与するかを示し、また、地域医療機関との連携がもたらす臨床的メリットについても言及します。最新の治療戦略およびリハビリテーションが臨床現場においてどのように実践されているかを概説します。</a:t>
            </a:r>
          </a:p>
        </p:txBody>
      </p:sp>
      <p:sp>
        <p:nvSpPr>
          <p:cNvPr id="13" name="正方形/長方形 12">
            <a:extLst>
              <a:ext uri="{FF2B5EF4-FFF2-40B4-BE49-F238E27FC236}">
                <a16:creationId xmlns:a16="http://schemas.microsoft.com/office/drawing/2014/main" id="{7F9E2F17-7DB2-4785-9A03-D13696CA949A}"/>
              </a:ext>
            </a:extLst>
          </p:cNvPr>
          <p:cNvSpPr/>
          <p:nvPr/>
        </p:nvSpPr>
        <p:spPr>
          <a:xfrm>
            <a:off x="309559" y="2521275"/>
            <a:ext cx="1202531" cy="26113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領域講習①</a:t>
            </a:r>
          </a:p>
        </p:txBody>
      </p:sp>
      <p:sp>
        <p:nvSpPr>
          <p:cNvPr id="22" name="正方形/長方形 21">
            <a:extLst>
              <a:ext uri="{FF2B5EF4-FFF2-40B4-BE49-F238E27FC236}">
                <a16:creationId xmlns:a16="http://schemas.microsoft.com/office/drawing/2014/main" id="{AF3938D0-37F9-46A8-8E6D-02B79B553639}"/>
              </a:ext>
            </a:extLst>
          </p:cNvPr>
          <p:cNvSpPr/>
          <p:nvPr/>
        </p:nvSpPr>
        <p:spPr>
          <a:xfrm>
            <a:off x="334634" y="5632756"/>
            <a:ext cx="1202531" cy="26113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領域講習②</a:t>
            </a:r>
          </a:p>
        </p:txBody>
      </p:sp>
      <p:sp>
        <p:nvSpPr>
          <p:cNvPr id="24" name="テキスト ボックス 23">
            <a:extLst>
              <a:ext uri="{FF2B5EF4-FFF2-40B4-BE49-F238E27FC236}">
                <a16:creationId xmlns:a16="http://schemas.microsoft.com/office/drawing/2014/main" id="{088599C8-3E87-4782-8DF9-B4C65CF26EAF}"/>
              </a:ext>
            </a:extLst>
          </p:cNvPr>
          <p:cNvSpPr txBox="1"/>
          <p:nvPr/>
        </p:nvSpPr>
        <p:spPr>
          <a:xfrm>
            <a:off x="2532106" y="1898205"/>
            <a:ext cx="4008561" cy="26374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田辺三菱製薬株式会社</a:t>
            </a:r>
            <a:endParaRPr kumimoji="0" lang="ja-JP"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03A2A876-3C15-4265-A59D-BD2A4DB74B2E}"/>
              </a:ext>
            </a:extLst>
          </p:cNvPr>
          <p:cNvSpPr txBox="1"/>
          <p:nvPr/>
        </p:nvSpPr>
        <p:spPr>
          <a:xfrm>
            <a:off x="572975" y="1907553"/>
            <a:ext cx="2399481"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製品説明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17:10</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CD651530-9ADB-4370-B827-AB3945961B10}"/>
              </a:ext>
            </a:extLst>
          </p:cNvPr>
          <p:cNvSpPr txBox="1"/>
          <p:nvPr/>
        </p:nvSpPr>
        <p:spPr>
          <a:xfrm>
            <a:off x="812463" y="879154"/>
            <a:ext cx="5703570" cy="952184"/>
          </a:xfrm>
          <a:prstGeom prst="rect">
            <a:avLst/>
          </a:prstGeom>
          <a:noFill/>
        </p:spPr>
        <p:txBody>
          <a:bodyPr wrap="square" rtlCol="0">
            <a:spAutoFit/>
          </a:bodyPr>
          <a:lstStyle/>
          <a:p>
            <a:pPr marL="0" marR="0" lvl="0" indent="733407" algn="just" defTabSz="685783" rtl="0" eaLnBrk="1" fontAlgn="auto" latinLnBrk="0" hangingPunct="1">
              <a:lnSpc>
                <a:spcPct val="750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2024</a:t>
            </a:r>
            <a:r>
              <a:rPr kumimoji="0"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ja-JP" sz="2000" b="1"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rPr>
              <a:t>12</a:t>
            </a:r>
            <a:r>
              <a:rPr kumimoji="0"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月</a:t>
            </a:r>
            <a:r>
              <a:rPr kumimoji="0" lang="en-US" altLang="ja-JP" sz="2000" b="1"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rPr>
              <a:t>14</a:t>
            </a:r>
            <a:r>
              <a:rPr kumimoji="0"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日（</a:t>
            </a:r>
            <a:r>
              <a:rPr kumimoji="0" lang="ja-JP" altLang="en-US" sz="20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土</a:t>
            </a:r>
            <a:r>
              <a:rPr kumimoji="0"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2000" b="1"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rPr>
              <a:t>17:00</a:t>
            </a:r>
            <a:r>
              <a:rPr kumimoji="0"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20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2000" b="1"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rPr>
              <a:t>19:10</a:t>
            </a:r>
          </a:p>
          <a:p>
            <a:pPr marL="0" marR="0" lvl="0" indent="733407" algn="ctr" defTabSz="685783" rtl="0" eaLnBrk="1" fontAlgn="auto" latinLnBrk="0" hangingPunct="1">
              <a:lnSpc>
                <a:spcPct val="75000"/>
              </a:lnSpc>
              <a:spcBef>
                <a:spcPts val="0"/>
              </a:spcBef>
              <a:spcAft>
                <a:spcPts val="0"/>
              </a:spcAft>
              <a:buClrTx/>
              <a:buSzTx/>
              <a:buFontTx/>
              <a:buNone/>
              <a:tabLst/>
              <a:defRPr/>
            </a:pPr>
            <a:endParaRPr lang="en-US" altLang="ja-JP" sz="20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733407" defTabSz="685783" rtl="0" eaLnBrk="1" fontAlgn="auto" latinLnBrk="0" hangingPunct="1">
              <a:lnSpc>
                <a:spcPct val="75000"/>
              </a:lnSpc>
              <a:spcBef>
                <a:spcPts val="0"/>
              </a:spcBef>
              <a:spcAft>
                <a:spcPts val="0"/>
              </a:spcAft>
              <a:buClrTx/>
              <a:buSzTx/>
              <a:buFontTx/>
              <a:buNone/>
              <a:tabLst/>
              <a:defRPr/>
            </a:pPr>
            <a:r>
              <a:rPr kumimoji="0" lang="ja-JP" altLang="en-US" sz="2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2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WEB</a:t>
            </a:r>
            <a:r>
              <a:rPr kumimoji="0" lang="ja-JP" altLang="en-US" sz="2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2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LIVE</a:t>
            </a:r>
            <a:r>
              <a:rPr kumimoji="0" lang="ja-JP" altLang="en-US" sz="24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配信</a:t>
            </a:r>
            <a:r>
              <a:rPr kumimoji="0" lang="ja-JP" altLang="en-US"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0" marR="0" lvl="0" indent="733407" defTabSz="685783" rtl="0" eaLnBrk="1" fontAlgn="auto" latinLnBrk="0" hangingPunct="1">
              <a:lnSpc>
                <a:spcPct val="75000"/>
              </a:lnSpc>
              <a:spcBef>
                <a:spcPts val="0"/>
              </a:spcBef>
              <a:spcAft>
                <a:spcPts val="0"/>
              </a:spcAft>
              <a:buClrTx/>
              <a:buSzTx/>
              <a:buFontTx/>
              <a:buNone/>
              <a:tabLst/>
              <a:defRPr/>
            </a:pP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参加登録は裏面を参照ください）</a:t>
            </a:r>
            <a:r>
              <a:rPr kumimoji="0" lang="ja-JP" altLang="en-US"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endParaRPr kumimoji="0" lang="en-US" altLang="ja-JP" sz="105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9259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96354" y="1493229"/>
            <a:ext cx="6612826" cy="751488"/>
          </a:xfrm>
          <a:prstGeom prst="rect">
            <a:avLst/>
          </a:prstGeom>
        </p:spPr>
        <p:txBody>
          <a:bodyPr vert="horz" wrap="square" lIns="0" tIns="12700" rIns="0" bIns="0" rtlCol="0">
            <a:spAutoFit/>
          </a:bodyPr>
          <a:lstStyle/>
          <a:p>
            <a:pPr marL="184150" marR="34163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上記</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URL,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二次元コードへアクセスすると</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Zoom</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ウェビナー登録⽤</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URL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が表⽰されますので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a:p>
            <a:pPr marL="12700" marR="341630" lvl="0" algn="l" defTabSz="914400" rtl="0" eaLnBrk="1" fontAlgn="auto" latinLnBrk="0" hangingPunct="1">
              <a:lnSpc>
                <a:spcPct val="100000"/>
              </a:lnSpc>
              <a:spcBef>
                <a:spcPts val="0"/>
              </a:spcBef>
              <a:spcAft>
                <a:spcPts val="0"/>
              </a:spcAft>
              <a:buClrTx/>
              <a:buSzTx/>
              <a:tabLst/>
              <a:defRPr/>
            </a:pPr>
            <a:r>
              <a:rPr kumimoji="1" lang="ja-JP" altLang="en-US" sz="1200" dirty="0">
                <a:solidFill>
                  <a:prstClr val="black"/>
                </a:solidFill>
                <a:latin typeface="Meiryo UI" panose="020B0604030504040204" pitchFamily="50" charset="-128"/>
                <a:ea typeface="Meiryo UI" panose="020B0604030504040204" pitchFamily="50" charset="-128"/>
                <a:cs typeface="Microsoft YaHei UI"/>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必要事項を⼊⼒し視聴登録をしてください。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a:p>
            <a:pPr marL="184150" marR="34163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登録が終了しますと、メールアドレス宛に視聴⽤</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URL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が記載されたメールが送信されます。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a:p>
            <a:pPr marL="184150" marR="34163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本講習は、原則として東京都⽿⿐咽喉科医会会員以外は受講できません。</a:t>
            </a:r>
            <a:endParaRPr kumimoji="1"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3" name="object 3"/>
          <p:cNvSpPr txBox="1"/>
          <p:nvPr/>
        </p:nvSpPr>
        <p:spPr>
          <a:xfrm>
            <a:off x="233769" y="2934807"/>
            <a:ext cx="6413360" cy="2550057"/>
          </a:xfrm>
          <a:prstGeom prst="rect">
            <a:avLst/>
          </a:prstGeom>
        </p:spPr>
        <p:txBody>
          <a:bodyPr vert="horz" wrap="square" lIns="0" tIns="64135" rIns="0" bIns="0" rtlCol="0">
            <a:spAutoFit/>
          </a:bodyPr>
          <a:lstStyle/>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申込後に届いたメールに記載の視聴⽤</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URL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からご視聴ください。</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12⽉14⽇(⼟)16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時</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30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分よりサイトにアクセスが可能です。</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ご質問は講習時間内に「</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Q&amp;A]</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から、「質問フォーム」にご記⼊頂き送信ボタンを押して下さい。</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＜付記＞</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▶講演開始</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10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分前までにはご⼊室下さい。また各講演とも、最初から最後まで受講して頂きますと⽇本専⾨医機構の⽿⿐咽喉科領域講習１単位を取得できます。但し、</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2</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演題とも受講した場合でも取得できるのは</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1</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単位です。</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ログイン、ログアウト時間は⾃動的に記録されますので、受講後の報告は不要</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受講申込後、講演会当⽇までに下記⼝座まで受講料</a:t>
            </a:r>
            <a:r>
              <a:rPr kumimoji="1" lang="en-US" altLang="ja-JP"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3,000</a:t>
            </a:r>
            <a:r>
              <a:rPr kumimoji="1" lang="ja-JP" altLang="en-US" sz="11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円をお振り込みください。</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▶領域講習に必要な視聴記録と、受講料の振込を確認後、都⽿⿐医会から⽇⽿⿐学会に単位申請いたします。</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▶専⾨医単位申請の必要のない⽅も受講料の振込をお願いします。</a:t>
            </a:r>
          </a:p>
          <a:p>
            <a:pPr marL="33655" marR="0" lvl="0" indent="0" algn="l" defTabSz="914400" rtl="0" eaLnBrk="1" fontAlgn="auto" latinLnBrk="0" hangingPunct="1">
              <a:lnSpc>
                <a:spcPct val="100000"/>
              </a:lnSpc>
              <a:spcBef>
                <a:spcPts val="505"/>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▶取得単位は</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1</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か⽉以内に⽇⽿⿐会員マイページに反映されますので、各⾃ご確認下さい。</a:t>
            </a:r>
            <a:endParaRPr kumimoji="1"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5" name="object 5"/>
          <p:cNvSpPr txBox="1"/>
          <p:nvPr/>
        </p:nvSpPr>
        <p:spPr>
          <a:xfrm>
            <a:off x="449509" y="7507312"/>
            <a:ext cx="6099175" cy="574675"/>
          </a:xfrm>
          <a:prstGeom prst="rect">
            <a:avLst/>
          </a:prstGeom>
        </p:spPr>
        <p:txBody>
          <a:bodyPr vert="horz" wrap="square" lIns="0" tIns="12700" rIns="0" bIns="0" rtlCol="0">
            <a:spAutoFit/>
          </a:bodyPr>
          <a:lstStyle/>
          <a:p>
            <a:pPr marL="36830" marR="0" lvl="0" indent="0" algn="l" defTabSz="914400" rtl="0" eaLnBrk="1" fontAlgn="auto" latinLnBrk="0" hangingPunct="1">
              <a:lnSpc>
                <a:spcPct val="100000"/>
              </a:lnSpc>
              <a:spcBef>
                <a:spcPts val="100"/>
              </a:spcBef>
              <a:spcAft>
                <a:spcPts val="0"/>
              </a:spcAft>
              <a:buClrTx/>
              <a:buSzTx/>
              <a:buFontTx/>
              <a:buNone/>
              <a:tabLst/>
              <a:defRPr/>
            </a:pPr>
            <a:r>
              <a:rPr kumimoji="1"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本講演会にご参加された方々の当日の個人情報は、本講習会の運営ならびに都耳鼻の事務作業の</a:t>
            </a:r>
          </a:p>
          <a:p>
            <a:pPr marL="36830" marR="0" lvl="0" indent="0" algn="l" defTabSz="914400" rtl="0" eaLnBrk="1" fontAlgn="auto" latinLnBrk="0" hangingPunct="1">
              <a:lnSpc>
                <a:spcPct val="100000"/>
              </a:lnSpc>
              <a:spcBef>
                <a:spcPts val="0"/>
              </a:spcBef>
              <a:spcAft>
                <a:spcPts val="0"/>
              </a:spcAft>
              <a:buClrTx/>
              <a:buSzTx/>
              <a:buFontTx/>
              <a:buNone/>
              <a:tabLst/>
              <a:defRPr/>
            </a:pPr>
            <a:r>
              <a:rPr kumimoji="1"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ためのみに利用させていただきます。</a:t>
            </a:r>
          </a:p>
          <a:p>
            <a:pPr marL="12700" marR="0" lvl="0" indent="0" algn="l" defTabSz="914400" rtl="0" eaLnBrk="1" fontAlgn="auto" latinLnBrk="0" hangingPunct="1">
              <a:lnSpc>
                <a:spcPct val="100000"/>
              </a:lnSpc>
              <a:spcBef>
                <a:spcPts val="0"/>
              </a:spcBef>
              <a:spcAft>
                <a:spcPts val="0"/>
              </a:spcAft>
              <a:buClrTx/>
              <a:buSzTx/>
              <a:buFontTx/>
              <a:buNone/>
              <a:tabLst/>
              <a:defRPr/>
            </a:pPr>
            <a:r>
              <a:rPr kumimoji="1"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なお、個人情報につきましては、安全管理のために必要な措置を講じ、適切に保管・管理を行います。</a:t>
            </a:r>
          </a:p>
        </p:txBody>
      </p:sp>
      <p:sp>
        <p:nvSpPr>
          <p:cNvPr id="9" name="四角形: 角を丸くする 8">
            <a:extLst>
              <a:ext uri="{FF2B5EF4-FFF2-40B4-BE49-F238E27FC236}">
                <a16:creationId xmlns:a16="http://schemas.microsoft.com/office/drawing/2014/main" id="{0E4E14FD-7972-4368-8815-A63D49813383}"/>
              </a:ext>
            </a:extLst>
          </p:cNvPr>
          <p:cNvSpPr/>
          <p:nvPr/>
        </p:nvSpPr>
        <p:spPr>
          <a:xfrm>
            <a:off x="348079" y="6078303"/>
            <a:ext cx="6227458" cy="691792"/>
          </a:xfrm>
          <a:prstGeom prst="roundRect">
            <a:avLst/>
          </a:prstGeom>
          <a:ln>
            <a:solidFill>
              <a:schemeClr val="accent6">
                <a:lumMod val="50000"/>
              </a:schemeClr>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marL="302260" marR="12065"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みずほ銀行 京橋支店 </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a:p>
            <a:pPr marL="302260" marR="12065"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普通</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3065402(</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口座名 東京都耳鼻咽喉科医会学術</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p>
        </p:txBody>
      </p:sp>
      <p:sp>
        <p:nvSpPr>
          <p:cNvPr id="10" name="テキスト ボックス 9">
            <a:extLst>
              <a:ext uri="{FF2B5EF4-FFF2-40B4-BE49-F238E27FC236}">
                <a16:creationId xmlns:a16="http://schemas.microsoft.com/office/drawing/2014/main" id="{E1B70FA3-3661-422B-9E06-24408BE2754F}"/>
              </a:ext>
            </a:extLst>
          </p:cNvPr>
          <p:cNvSpPr txBox="1"/>
          <p:nvPr/>
        </p:nvSpPr>
        <p:spPr>
          <a:xfrm>
            <a:off x="438358" y="6823517"/>
            <a:ext cx="6046901" cy="646331"/>
          </a:xfrm>
          <a:prstGeom prst="rect">
            <a:avLst/>
          </a:prstGeom>
          <a:noFill/>
        </p:spPr>
        <p:txBody>
          <a:bodyPr wrap="square" rtlCol="0">
            <a:spAutoFit/>
          </a:bodyPr>
          <a:lstStyle/>
          <a:p>
            <a:pPr marL="920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振込人名義には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桁の日耳鼻会員番号</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必須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と会員名</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カタカナ</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を必ず入力してください。 </a:t>
            </a:r>
          </a:p>
          <a:p>
            <a:pPr marL="18351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例</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 0988776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トジビタロウ</a:t>
            </a:r>
          </a:p>
          <a:p>
            <a:pPr marL="97790" marR="12065"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銀行の振込票をもって領収書とさせていただきます。</a:t>
            </a:r>
          </a:p>
        </p:txBody>
      </p:sp>
      <p:sp>
        <p:nvSpPr>
          <p:cNvPr id="4" name="object 2">
            <a:extLst>
              <a:ext uri="{FF2B5EF4-FFF2-40B4-BE49-F238E27FC236}">
                <a16:creationId xmlns:a16="http://schemas.microsoft.com/office/drawing/2014/main" id="{B24ACF3E-F0BD-2B84-5F70-7E84A6D90F20}"/>
              </a:ext>
            </a:extLst>
          </p:cNvPr>
          <p:cNvSpPr txBox="1"/>
          <p:nvPr/>
        </p:nvSpPr>
        <p:spPr>
          <a:xfrm>
            <a:off x="13519" y="616487"/>
            <a:ext cx="6612826" cy="228268"/>
          </a:xfrm>
          <a:prstGeom prst="rect">
            <a:avLst/>
          </a:prstGeom>
        </p:spPr>
        <p:txBody>
          <a:bodyPr vert="horz" wrap="square" lIns="0" tIns="12700" rIns="0" bIns="0" rtlCol="0">
            <a:spAutoFit/>
          </a:bodyPr>
          <a:lstStyle/>
          <a:p>
            <a:pPr marL="64135"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申込期間：</a:t>
            </a:r>
            <a:r>
              <a:rPr kumimoji="1" lang="en-US" altLang="ja-JP" sz="1400" b="1" dirty="0">
                <a:solidFill>
                  <a:srgbClr val="FF0000"/>
                </a:solidFill>
                <a:latin typeface="Meiryo UI" panose="020B0604030504040204" pitchFamily="50" charset="-128"/>
                <a:ea typeface="Meiryo UI" panose="020B0604030504040204" pitchFamily="50" charset="-128"/>
                <a:cs typeface="Microsoft YaHei UI"/>
              </a:rPr>
              <a:t>2024</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年</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11</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月</a:t>
            </a:r>
            <a:r>
              <a:rPr kumimoji="1" lang="en-US" altLang="ja-JP" sz="1400" b="1" dirty="0">
                <a:solidFill>
                  <a:srgbClr val="FF0000"/>
                </a:solidFill>
                <a:latin typeface="Meiryo UI" panose="020B0604030504040204" pitchFamily="50" charset="-128"/>
                <a:ea typeface="Meiryo UI" panose="020B0604030504040204" pitchFamily="50" charset="-128"/>
                <a:cs typeface="Microsoft YaHei UI"/>
              </a:rPr>
              <a:t>18</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日（</a:t>
            </a:r>
            <a:r>
              <a:rPr kumimoji="1" lang="ja-JP" altLang="en-US" sz="1400" b="1" dirty="0">
                <a:solidFill>
                  <a:srgbClr val="FF0000"/>
                </a:solidFill>
                <a:latin typeface="Meiryo UI" panose="020B0604030504040204" pitchFamily="50" charset="-128"/>
                <a:ea typeface="Meiryo UI" panose="020B0604030504040204" pitchFamily="50" charset="-128"/>
                <a:cs typeface="Microsoft YaHei UI"/>
              </a:rPr>
              <a:t>月</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 </a:t>
            </a:r>
            <a:r>
              <a:rPr kumimoji="1" 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12</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月</a:t>
            </a:r>
            <a:r>
              <a:rPr kumimoji="1" lang="en-US" altLang="ja-JP" sz="1400" b="1" dirty="0">
                <a:solidFill>
                  <a:srgbClr val="FF0000"/>
                </a:solidFill>
                <a:latin typeface="Meiryo UI" panose="020B0604030504040204" pitchFamily="50" charset="-128"/>
                <a:ea typeface="Meiryo UI" panose="020B0604030504040204" pitchFamily="50" charset="-128"/>
                <a:cs typeface="Microsoft YaHei UI"/>
              </a:rPr>
              <a:t>1</a:t>
            </a:r>
            <a:r>
              <a:rPr kumimoji="1" lang="ja-JP" altLang="en-US" sz="1400" b="1" dirty="0">
                <a:solidFill>
                  <a:srgbClr val="FF0000"/>
                </a:solidFill>
                <a:latin typeface="Meiryo UI" panose="020B0604030504040204" pitchFamily="50" charset="-128"/>
                <a:ea typeface="Meiryo UI" panose="020B0604030504040204" pitchFamily="50" charset="-128"/>
                <a:cs typeface="Microsoft YaHei UI"/>
              </a:rPr>
              <a:t>２</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日（</a:t>
            </a:r>
            <a:r>
              <a:rPr kumimoji="1" lang="ja-JP" altLang="en-US" sz="1400" b="1" dirty="0">
                <a:solidFill>
                  <a:srgbClr val="FF0000"/>
                </a:solidFill>
                <a:latin typeface="Meiryo UI" panose="020B0604030504040204" pitchFamily="50" charset="-128"/>
                <a:ea typeface="Meiryo UI" panose="020B0604030504040204" pitchFamily="50" charset="-128"/>
                <a:cs typeface="Microsoft YaHei UI"/>
              </a:rPr>
              <a:t>木</a:t>
            </a:r>
            <a:r>
              <a:rPr kumimoji="1"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a:t>
            </a:r>
            <a:r>
              <a:rPr kumimoji="1" lang="en-US" altLang="ja-JP" sz="1400" b="1" dirty="0">
                <a:solidFill>
                  <a:srgbClr val="FF0000"/>
                </a:solidFill>
                <a:latin typeface="Meiryo UI" panose="020B0604030504040204" pitchFamily="50" charset="-128"/>
                <a:ea typeface="Meiryo UI" panose="020B0604030504040204" pitchFamily="50" charset="-128"/>
                <a:cs typeface="Microsoft YaHei UI"/>
              </a:rPr>
              <a:t>1</a:t>
            </a:r>
            <a:r>
              <a:rPr kumimoji="1" lang="ja-JP" altLang="en-US" sz="1400" b="1" dirty="0">
                <a:solidFill>
                  <a:srgbClr val="FF0000"/>
                </a:solidFill>
                <a:latin typeface="Meiryo UI" panose="020B0604030504040204" pitchFamily="50" charset="-128"/>
                <a:ea typeface="Meiryo UI" panose="020B0604030504040204" pitchFamily="50" charset="-128"/>
                <a:cs typeface="Microsoft YaHei UI"/>
              </a:rPr>
              <a:t>８：</a:t>
            </a:r>
            <a:r>
              <a:rPr kumimoji="1" lang="en-US" altLang="ja-JP" sz="1400" b="1" dirty="0">
                <a:solidFill>
                  <a:srgbClr val="FF0000"/>
                </a:solidFill>
                <a:latin typeface="Meiryo UI" panose="020B0604030504040204" pitchFamily="50" charset="-128"/>
                <a:ea typeface="Meiryo UI" panose="020B0604030504040204" pitchFamily="50" charset="-128"/>
                <a:cs typeface="Microsoft YaHei UI"/>
              </a:rPr>
              <a:t>00 (</a:t>
            </a:r>
            <a:r>
              <a:rPr kumimoji="1" sz="1400"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icrosoft YaHei UI"/>
              </a:rPr>
              <a:t>厳守</a:t>
            </a:r>
            <a:r>
              <a:rPr kumimoji="1" 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a:t>
            </a:r>
            <a:endParaRPr kumimoji="1" 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11" name="object 6">
            <a:extLst>
              <a:ext uri="{FF2B5EF4-FFF2-40B4-BE49-F238E27FC236}">
                <a16:creationId xmlns:a16="http://schemas.microsoft.com/office/drawing/2014/main" id="{3D9C9684-A847-A933-2F81-B2F4EB0F04CE}"/>
              </a:ext>
            </a:extLst>
          </p:cNvPr>
          <p:cNvSpPr txBox="1"/>
          <p:nvPr/>
        </p:nvSpPr>
        <p:spPr>
          <a:xfrm>
            <a:off x="0" y="2628738"/>
            <a:ext cx="6880901" cy="303287"/>
          </a:xfrm>
          <a:prstGeom prst="rect">
            <a:avLst/>
          </a:prstGeom>
          <a:solidFill>
            <a:schemeClr val="accent6">
              <a:lumMod val="20000"/>
              <a:lumOff val="80000"/>
            </a:schemeClr>
          </a:solidFill>
          <a:ln w="25400">
            <a:noFill/>
          </a:ln>
        </p:spPr>
        <p:txBody>
          <a:bodyPr vert="horz" wrap="square" lIns="0" tIns="26034" rIns="0" bIns="0" rtlCol="0">
            <a:spAutoFit/>
          </a:bodyPr>
          <a:lstStyle/>
          <a:p>
            <a:pPr marL="422275" marR="0" lvl="0" indent="0" algn="l" defTabSz="914400" rtl="0" eaLnBrk="1" fontAlgn="auto" latinLnBrk="0" hangingPunct="1">
              <a:lnSpc>
                <a:spcPct val="100000"/>
              </a:lnSpc>
              <a:spcBef>
                <a:spcPts val="145"/>
              </a:spcBef>
              <a:spcAft>
                <a:spcPts val="0"/>
              </a:spcAft>
              <a:buClrTx/>
              <a:buSzTx/>
              <a:buFontTx/>
              <a:buNone/>
              <a:tabLst/>
              <a:defRPr/>
            </a:pPr>
            <a:r>
              <a:rPr kumimoji="1"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受講</a:t>
            </a:r>
            <a:r>
              <a:rPr kumimoji="1" lang="en-US" altLang="zh-TW"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S Gothic"/>
              </a:rPr>
              <a:t>(</a:t>
            </a:r>
            <a:r>
              <a:rPr kumimoji="1"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視聴</a:t>
            </a:r>
            <a:r>
              <a:rPr kumimoji="1" lang="en-US" altLang="zh-TW"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S Gothic"/>
              </a:rPr>
              <a:t>)</a:t>
            </a:r>
            <a:r>
              <a:rPr kumimoji="1" lang="zh-TW"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方法</a:t>
            </a:r>
            <a:endParaRPr kumimoji="1" lang="zh-TW"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12" name="object 6">
            <a:extLst>
              <a:ext uri="{FF2B5EF4-FFF2-40B4-BE49-F238E27FC236}">
                <a16:creationId xmlns:a16="http://schemas.microsoft.com/office/drawing/2014/main" id="{172E0B58-D867-3272-D3E2-5FA3B3FE7901}"/>
              </a:ext>
            </a:extLst>
          </p:cNvPr>
          <p:cNvSpPr txBox="1"/>
          <p:nvPr/>
        </p:nvSpPr>
        <p:spPr>
          <a:xfrm>
            <a:off x="-11451" y="5582446"/>
            <a:ext cx="6880901" cy="303287"/>
          </a:xfrm>
          <a:prstGeom prst="rect">
            <a:avLst/>
          </a:prstGeom>
          <a:solidFill>
            <a:schemeClr val="accent6">
              <a:lumMod val="20000"/>
              <a:lumOff val="80000"/>
            </a:schemeClr>
          </a:solidFill>
          <a:ln w="25400">
            <a:noFill/>
          </a:ln>
        </p:spPr>
        <p:txBody>
          <a:bodyPr vert="horz" wrap="square" lIns="0" tIns="26034" rIns="0" bIns="0" rtlCol="0">
            <a:spAutoFit/>
          </a:bodyPr>
          <a:lstStyle/>
          <a:p>
            <a:pPr marL="422275" marR="0" lvl="0" indent="0" algn="l" defTabSz="914400" rtl="0" eaLnBrk="1" fontAlgn="auto" latinLnBrk="0" hangingPunct="1">
              <a:lnSpc>
                <a:spcPct val="100000"/>
              </a:lnSpc>
              <a:spcBef>
                <a:spcPts val="145"/>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振込先（事前振込となります）</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14" name="テキスト ボックス 13">
            <a:extLst>
              <a:ext uri="{FF2B5EF4-FFF2-40B4-BE49-F238E27FC236}">
                <a16:creationId xmlns:a16="http://schemas.microsoft.com/office/drawing/2014/main" id="{5CCD7116-E429-3D5D-00D7-11F23B56959C}"/>
              </a:ext>
            </a:extLst>
          </p:cNvPr>
          <p:cNvSpPr txBox="1"/>
          <p:nvPr/>
        </p:nvSpPr>
        <p:spPr>
          <a:xfrm>
            <a:off x="348079" y="1097141"/>
            <a:ext cx="6381171" cy="307777"/>
          </a:xfrm>
          <a:prstGeom prst="rect">
            <a:avLst/>
          </a:prstGeom>
          <a:noFill/>
        </p:spPr>
        <p:txBody>
          <a:bodyPr wrap="square">
            <a:spAutoFit/>
          </a:bodyPr>
          <a:lstStyle/>
          <a:p>
            <a:r>
              <a:rPr lang="en-US" altLang="ja-JP" sz="1400" b="1" dirty="0">
                <a:solidFill>
                  <a:schemeClr val="tx2"/>
                </a:solidFill>
                <a:hlinkClick r:id="rId2">
                  <a:extLst>
                    <a:ext uri="{A12FA001-AC4F-418D-AE19-62706E023703}">
                      <ahyp:hlinkClr xmlns:ahyp="http://schemas.microsoft.com/office/drawing/2018/hyperlinkcolor" val="tx"/>
                    </a:ext>
                  </a:extLst>
                </a:hlinkClick>
              </a:rPr>
              <a:t>https://mt-pharma-jp.zoom.us/webinar/register/WN_U8Gi9BOfR9qub4Dq61bWsQ</a:t>
            </a:r>
            <a:endParaRPr lang="en-US" altLang="ja-JP" sz="1400" b="1" dirty="0">
              <a:solidFill>
                <a:schemeClr val="tx2"/>
              </a:solidFill>
            </a:endParaRPr>
          </a:p>
        </p:txBody>
      </p:sp>
      <p:pic>
        <p:nvPicPr>
          <p:cNvPr id="16" name="図 15">
            <a:extLst>
              <a:ext uri="{FF2B5EF4-FFF2-40B4-BE49-F238E27FC236}">
                <a16:creationId xmlns:a16="http://schemas.microsoft.com/office/drawing/2014/main" id="{7E47F1AE-1684-D512-DE1A-BDEDCAB47A33}"/>
              </a:ext>
            </a:extLst>
          </p:cNvPr>
          <p:cNvPicPr>
            <a:picLocks noChangeAspect="1"/>
          </p:cNvPicPr>
          <p:nvPr/>
        </p:nvPicPr>
        <p:blipFill>
          <a:blip r:embed="rId3"/>
          <a:stretch>
            <a:fillRect/>
          </a:stretch>
        </p:blipFill>
        <p:spPr>
          <a:xfrm>
            <a:off x="348079" y="1436331"/>
            <a:ext cx="777131" cy="777131"/>
          </a:xfrm>
          <a:prstGeom prst="rect">
            <a:avLst/>
          </a:prstGeom>
        </p:spPr>
      </p:pic>
      <p:sp>
        <p:nvSpPr>
          <p:cNvPr id="17" name="object 6">
            <a:extLst>
              <a:ext uri="{FF2B5EF4-FFF2-40B4-BE49-F238E27FC236}">
                <a16:creationId xmlns:a16="http://schemas.microsoft.com/office/drawing/2014/main" id="{A7501FE7-D6EE-EBE8-B7D4-8C59A880837A}"/>
              </a:ext>
            </a:extLst>
          </p:cNvPr>
          <p:cNvSpPr txBox="1"/>
          <p:nvPr/>
        </p:nvSpPr>
        <p:spPr>
          <a:xfrm>
            <a:off x="-22901" y="8207042"/>
            <a:ext cx="6880901" cy="303287"/>
          </a:xfrm>
          <a:prstGeom prst="rect">
            <a:avLst/>
          </a:prstGeom>
          <a:solidFill>
            <a:schemeClr val="accent6">
              <a:lumMod val="20000"/>
              <a:lumOff val="80000"/>
            </a:schemeClr>
          </a:solidFill>
          <a:ln w="25400">
            <a:noFill/>
          </a:ln>
        </p:spPr>
        <p:txBody>
          <a:bodyPr vert="horz" wrap="square" lIns="0" tIns="26034" rIns="0" bIns="0" rtlCol="0">
            <a:spAutoFit/>
          </a:bodyPr>
          <a:lstStyle/>
          <a:p>
            <a:pPr marL="422275" marR="0" lvl="0" indent="0" algn="l" defTabSz="914400" rtl="0" eaLnBrk="1" fontAlgn="auto" latinLnBrk="0" hangingPunct="1">
              <a:lnSpc>
                <a:spcPct val="100000"/>
              </a:lnSpc>
              <a:spcBef>
                <a:spcPts val="145"/>
              </a:spcBef>
              <a:spcAft>
                <a:spcPts val="0"/>
              </a:spcAft>
              <a:buClrTx/>
              <a:buSzTx/>
              <a:buFontTx/>
              <a:buNone/>
              <a:tabLst/>
              <a:defRPr/>
            </a:pPr>
            <a:r>
              <a:rPr kumimoji="1" lang="ja-JP" altLang="en-US" b="1" dirty="0">
                <a:solidFill>
                  <a:prstClr val="black"/>
                </a:solidFill>
                <a:latin typeface="Meiryo UI" panose="020B0604030504040204" pitchFamily="50" charset="-128"/>
                <a:ea typeface="Meiryo UI" panose="020B0604030504040204" pitchFamily="50" charset="-128"/>
                <a:cs typeface="Microsoft YaHei UI"/>
              </a:rPr>
              <a:t>当日問合せ先</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18" name="object 2">
            <a:extLst>
              <a:ext uri="{FF2B5EF4-FFF2-40B4-BE49-F238E27FC236}">
                <a16:creationId xmlns:a16="http://schemas.microsoft.com/office/drawing/2014/main" id="{BDDCAEE6-C39B-7E8E-2ADF-87D0CBCBC2B4}"/>
              </a:ext>
            </a:extLst>
          </p:cNvPr>
          <p:cNvSpPr txBox="1"/>
          <p:nvPr/>
        </p:nvSpPr>
        <p:spPr>
          <a:xfrm>
            <a:off x="231655" y="8608510"/>
            <a:ext cx="6217184" cy="197490"/>
          </a:xfrm>
          <a:prstGeom prst="rect">
            <a:avLst/>
          </a:prstGeom>
        </p:spPr>
        <p:txBody>
          <a:bodyPr vert="horz" wrap="square" lIns="0" tIns="12700" rIns="0" bIns="0" rtlCol="0">
            <a:spAutoFit/>
          </a:bodyPr>
          <a:lstStyle/>
          <a:p>
            <a:pPr marL="12700" marR="341630" lvl="0" algn="l" defTabSz="914400" rtl="0" eaLnBrk="1" fontAlgn="auto" latinLnBrk="0" hangingPunct="1">
              <a:lnSpc>
                <a:spcPct val="100000"/>
              </a:lnSpc>
              <a:spcBef>
                <a:spcPts val="0"/>
              </a:spcBef>
              <a:spcAft>
                <a:spcPts val="0"/>
              </a:spcAft>
              <a:buClrTx/>
              <a:buSzTx/>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　　連絡先：</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080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5776</a:t>
            </a:r>
            <a:r>
              <a:rPr kumimoji="1" lang="ja-JP" altLang="en-US" sz="1200" dirty="0">
                <a:solidFill>
                  <a:prstClr val="black"/>
                </a:solidFill>
                <a:latin typeface="Meiryo UI" panose="020B0604030504040204" pitchFamily="50" charset="-128"/>
                <a:ea typeface="Meiryo UI" panose="020B0604030504040204" pitchFamily="50" charset="-128"/>
                <a:cs typeface="Microsoft YaHei UI"/>
              </a:rPr>
              <a:t>₋</a:t>
            </a:r>
            <a:r>
              <a:rPr kumimoji="1" lang="en-US" altLang="ja-JP" sz="1200" dirty="0">
                <a:solidFill>
                  <a:prstClr val="black"/>
                </a:solidFill>
                <a:latin typeface="Meiryo UI" panose="020B0604030504040204" pitchFamily="50" charset="-128"/>
                <a:ea typeface="Meiryo UI" panose="020B0604030504040204" pitchFamily="50" charset="-128"/>
                <a:cs typeface="Microsoft YaHei UI"/>
              </a:rPr>
              <a:t>4258</a:t>
            </a:r>
            <a:r>
              <a:rPr kumimoji="1" lang="ja-JP" altLang="en-US" sz="1200" dirty="0">
                <a:solidFill>
                  <a:prstClr val="black"/>
                </a:solidFill>
                <a:latin typeface="Meiryo UI" panose="020B0604030504040204" pitchFamily="50" charset="-128"/>
                <a:ea typeface="Meiryo UI" panose="020B0604030504040204" pitchFamily="50" charset="-128"/>
                <a:cs typeface="Microsoft YaHei UI"/>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田辺三菱製薬</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株）伊藤精一</a:t>
            </a:r>
            <a:endParaRPr kumimoji="1"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8" name="object 6">
            <a:extLst>
              <a:ext uri="{FF2B5EF4-FFF2-40B4-BE49-F238E27FC236}">
                <a16:creationId xmlns:a16="http://schemas.microsoft.com/office/drawing/2014/main" id="{FDDE6A38-81AA-FBDB-36F4-59BB9A013150}"/>
              </a:ext>
            </a:extLst>
          </p:cNvPr>
          <p:cNvSpPr txBox="1"/>
          <p:nvPr/>
        </p:nvSpPr>
        <p:spPr>
          <a:xfrm>
            <a:off x="-22901" y="8723"/>
            <a:ext cx="6858000" cy="303287"/>
          </a:xfrm>
          <a:prstGeom prst="rect">
            <a:avLst/>
          </a:prstGeom>
          <a:solidFill>
            <a:schemeClr val="accent6">
              <a:lumMod val="20000"/>
              <a:lumOff val="80000"/>
            </a:schemeClr>
          </a:solidFill>
          <a:ln w="25400">
            <a:noFill/>
          </a:ln>
        </p:spPr>
        <p:txBody>
          <a:bodyPr vert="horz" wrap="square" lIns="0" tIns="26034" rIns="0" bIns="0" rtlCol="0">
            <a:spAutoFit/>
          </a:bodyPr>
          <a:lstStyle/>
          <a:p>
            <a:pPr marL="452120" marR="0" lvl="0" indent="0" algn="l" defTabSz="914400" rtl="0" eaLnBrk="1" fontAlgn="auto" latinLnBrk="0" hangingPunct="1">
              <a:lnSpc>
                <a:spcPct val="100000"/>
              </a:lnSpc>
              <a:spcBef>
                <a:spcPts val="204"/>
              </a:spcBef>
              <a:spcAft>
                <a:spcPts val="0"/>
              </a:spcAft>
              <a:buClrTx/>
              <a:buSzTx/>
              <a:buFontTx/>
              <a:buNone/>
              <a:tabLst>
                <a:tab pos="1595755" algn="l"/>
              </a:tabLst>
              <a:defRPr/>
            </a:pPr>
            <a:r>
              <a:rPr kumimoji="1"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受講申込	(都耳鼻HPからもアクセス可能です。)</a:t>
            </a:r>
            <a:endParaRPr kumimoji="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20" name="テキスト ボックス 19">
            <a:extLst>
              <a:ext uri="{FF2B5EF4-FFF2-40B4-BE49-F238E27FC236}">
                <a16:creationId xmlns:a16="http://schemas.microsoft.com/office/drawing/2014/main" id="{CE4CE029-5560-BEB8-C418-2FCD7805404F}"/>
              </a:ext>
            </a:extLst>
          </p:cNvPr>
          <p:cNvSpPr txBox="1"/>
          <p:nvPr/>
        </p:nvSpPr>
        <p:spPr>
          <a:xfrm>
            <a:off x="285749" y="866088"/>
            <a:ext cx="5926791" cy="276999"/>
          </a:xfrm>
          <a:prstGeom prst="rect">
            <a:avLst/>
          </a:prstGeom>
          <a:noFill/>
        </p:spPr>
        <p:txBody>
          <a:bodyPr wrap="square">
            <a:spAutoFit/>
          </a:bodyPr>
          <a:lstStyle/>
          <a:p>
            <a:pPr marL="64135" marR="0" lvl="0" indent="0" algn="l" defTabSz="914400" rtl="0" eaLnBrk="1" fontAlgn="auto" latinLnBrk="0" hangingPunct="1">
              <a:lnSpc>
                <a:spcPct val="100000"/>
              </a:lnSpc>
              <a:spcBef>
                <a:spcPts val="1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受講希望の方は、申込期間中に下記</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URL</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から申し込んでください。</a:t>
            </a:r>
          </a:p>
        </p:txBody>
      </p:sp>
      <p:sp>
        <p:nvSpPr>
          <p:cNvPr id="23" name="四角形: 角を丸くする 22">
            <a:extLst>
              <a:ext uri="{FF2B5EF4-FFF2-40B4-BE49-F238E27FC236}">
                <a16:creationId xmlns:a16="http://schemas.microsoft.com/office/drawing/2014/main" id="{3454D815-5BEE-B85B-9AC7-6329CEBCBD81}"/>
              </a:ext>
            </a:extLst>
          </p:cNvPr>
          <p:cNvSpPr/>
          <p:nvPr/>
        </p:nvSpPr>
        <p:spPr>
          <a:xfrm>
            <a:off x="348079" y="2250434"/>
            <a:ext cx="805295" cy="232945"/>
          </a:xfrm>
          <a:prstGeom prst="roundRect">
            <a:avLst/>
          </a:prstGeom>
          <a:solidFill>
            <a:srgbClr val="FFCC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rPr>
              <a:t>こちらからも</a:t>
            </a:r>
          </a:p>
          <a:p>
            <a:pPr algn="ctr"/>
            <a:r>
              <a:rPr lang="ja-JP" altLang="en-US" sz="700" dirty="0">
                <a:solidFill>
                  <a:schemeClr val="tx1"/>
                </a:solidFill>
              </a:rPr>
              <a:t>ご登録頂けます</a:t>
            </a:r>
          </a:p>
        </p:txBody>
      </p:sp>
    </p:spTree>
    <p:extLst>
      <p:ext uri="{BB962C8B-B14F-4D97-AF65-F5344CB8AC3E}">
        <p14:creationId xmlns:p14="http://schemas.microsoft.com/office/powerpoint/2010/main" val="175960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2fda269-8aa8-420d-ad5e-ed6db9eefd88" xsi:nil="true"/>
    <lcf76f155ced4ddcb4097134ff3c332f xmlns="778be8d6-11f4-4c08-b8a0-80bec9fb4ac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325A3F892187346B93C63848372622C" ma:contentTypeVersion="14" ma:contentTypeDescription="新しいドキュメントを作成します。" ma:contentTypeScope="" ma:versionID="59d62b3148875d245fa753f911061592">
  <xsd:schema xmlns:xsd="http://www.w3.org/2001/XMLSchema" xmlns:xs="http://www.w3.org/2001/XMLSchema" xmlns:p="http://schemas.microsoft.com/office/2006/metadata/properties" xmlns:ns2="778be8d6-11f4-4c08-b8a0-80bec9fb4ac9" xmlns:ns3="a2fda269-8aa8-420d-ad5e-ed6db9eefd88" targetNamespace="http://schemas.microsoft.com/office/2006/metadata/properties" ma:root="true" ma:fieldsID="6041d9ed0554f51a9c77c0271013276f" ns2:_="" ns3:_="">
    <xsd:import namespace="778be8d6-11f4-4c08-b8a0-80bec9fb4ac9"/>
    <xsd:import namespace="a2fda269-8aa8-420d-ad5e-ed6db9eefd8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8be8d6-11f4-4c08-b8a0-80bec9fb4a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847f5443-14e4-4d70-8b98-f8aed8998f33"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fda269-8aa8-420d-ad5e-ed6db9eefd8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024ffc9f-5b88-4f0b-982c-087b40cd9ade}" ma:internalName="TaxCatchAll" ma:showField="CatchAllData" ma:web="a2fda269-8aa8-420d-ad5e-ed6db9eefd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8ED0BB-1B54-4C24-88B8-A4B3DE9A3AFF}">
  <ds:schemaRefs>
    <ds:schemaRef ds:uri="http://schemas.microsoft.com/sharepoint/v3/contenttype/forms"/>
  </ds:schemaRefs>
</ds:datastoreItem>
</file>

<file path=customXml/itemProps2.xml><?xml version="1.0" encoding="utf-8"?>
<ds:datastoreItem xmlns:ds="http://schemas.openxmlformats.org/officeDocument/2006/customXml" ds:itemID="{974EB557-FF84-4AC3-9289-DD4AD69DC8E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778be8d6-11f4-4c08-b8a0-80bec9fb4ac9"/>
    <ds:schemaRef ds:uri="http://purl.org/dc/terms/"/>
    <ds:schemaRef ds:uri="http://schemas.openxmlformats.org/package/2006/metadata/core-properties"/>
    <ds:schemaRef ds:uri="a2fda269-8aa8-420d-ad5e-ed6db9eefd88"/>
    <ds:schemaRef ds:uri="http://www.w3.org/XML/1998/namespace"/>
    <ds:schemaRef ds:uri="http://purl.org/dc/dcmitype/"/>
  </ds:schemaRefs>
</ds:datastoreItem>
</file>

<file path=customXml/itemProps3.xml><?xml version="1.0" encoding="utf-8"?>
<ds:datastoreItem xmlns:ds="http://schemas.openxmlformats.org/officeDocument/2006/customXml" ds:itemID="{6AC630E5-3A59-46BB-A104-0187934F5E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8be8d6-11f4-4c08-b8a0-80bec9fb4ac9"/>
    <ds:schemaRef ds:uri="a2fda269-8aa8-420d-ad5e-ed6db9eef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1264</TotalTime>
  <Words>843</Words>
  <Application>Microsoft Office PowerPoint</Application>
  <PresentationFormat>画面に合わせる (4:3)</PresentationFormat>
  <Paragraphs>61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Meiryo UI</vt:lpstr>
      <vt:lpstr>メイリオ</vt:lpstr>
      <vt:lpstr>游ゴシック</vt:lpstr>
      <vt:lpstr>游ゴシック Light</vt:lpstr>
      <vt:lpstr>Arial</vt:lpstr>
      <vt:lpstr>Calibri</vt:lpstr>
      <vt:lpstr>Office テーマ</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gouda shou/合田　翔</dc:creator>
  <cp:lastModifiedBy>maruyama hiroshi/丸山　浩司</cp:lastModifiedBy>
  <cp:revision>89</cp:revision>
  <cp:lastPrinted>2024-07-03T00:18:18Z</cp:lastPrinted>
  <dcterms:created xsi:type="dcterms:W3CDTF">2021-09-09T08:08:28Z</dcterms:created>
  <dcterms:modified xsi:type="dcterms:W3CDTF">2024-10-23T23:33:06Z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0x010100F325A3F892187346B93C63848372622C</vt:lpwstr>
  </property>
</Properties>
</file>